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62F8A-5080-4ADA-9B13-A5179A29814C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030ED4-F0FB-469E-B656-CF4A2A1C3B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230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7F4E143A-8348-43AB-BAED-38F920C7C98C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FDC3512D-2EB6-4462-B6DC-34FDEEC1A898}" type="slidenum">
              <a:rPr lang="en-US" sz="1200"/>
              <a:pPr/>
              <a:t>11</a:t>
            </a:fld>
            <a:endParaRPr lang="en-US" sz="120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04703AFA-E9AA-4F58-9298-E0325A50E262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05782DB0-5DAF-48D5-81D0-EA0801CD0A98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633CC7BD-2BC4-47B7-9747-C4BB82359D49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25976989-7EB3-41AA-AFDE-65032A089359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4A28A048-550D-4100-A0B2-58FBB97C99C6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D6F7E1A0-7BED-4FC4-A528-9948DE999437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6CF1A814-FB93-4E2B-A0A3-CF669D31C298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fld id="{D1064359-50C0-4056-BA31-7E3504ADE141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32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B1B233-C141-4293-8FA9-7B7785F7BC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574550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1A16E2-AC7D-49C0-BF70-F726C44DBF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324351"/>
      </p:ext>
    </p:extLst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30860F-B2C1-4A46-A5A1-FAD19528F8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178833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C98C3A0-24CE-4E51-8129-F3C07A92975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7A35DCC-09F7-4D43-91BA-D552DF612F34}" type="datetimeFigureOut">
              <a:rPr lang="en-US" smtClean="0"/>
              <a:t>10/30/2011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yjcS-00Iz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Aboriginal Nations – Part Two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47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7968" y="228600"/>
            <a:ext cx="4534272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Bodoni SvtyTwo ITC TT-Book" pitchFamily="32" charset="0"/>
              </a:rPr>
              <a:t>Nisga’a Treaty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68760"/>
            <a:ext cx="3810000" cy="5400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1998:  Nisga’a of B.C. signed </a:t>
            </a:r>
            <a:r>
              <a:rPr lang="en-US" sz="2800" b="1" u="sng" dirty="0" smtClean="0">
                <a:latin typeface="Bodoni SvtyTwo ITC TT-Book" pitchFamily="32" charset="0"/>
              </a:rPr>
              <a:t>unique</a:t>
            </a:r>
            <a:r>
              <a:rPr lang="en-US" sz="2800" dirty="0" smtClean="0">
                <a:latin typeface="Bodoni SvtyTwo ITC TT-Book" pitchFamily="32" charset="0"/>
              </a:rPr>
              <a:t> treaty w/  federal &amp; provincial </a:t>
            </a:r>
            <a:r>
              <a:rPr lang="en-US" sz="2800" dirty="0" smtClean="0">
                <a:latin typeface="Bodoni SvtyTwo ITC TT-Book" pitchFamily="32" charset="0"/>
              </a:rPr>
              <a:t>gov’ts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Granted </a:t>
            </a:r>
            <a:r>
              <a:rPr lang="en-US" sz="2800" b="1" u="sng" dirty="0" smtClean="0">
                <a:latin typeface="Bodoni SvtyTwo ITC TT-Book" pitchFamily="32" charset="0"/>
              </a:rPr>
              <a:t>self-government</a:t>
            </a:r>
          </a:p>
          <a:p>
            <a:pPr eaLnBrk="1" hangingPunct="1">
              <a:lnSpc>
                <a:spcPct val="90000"/>
              </a:lnSpc>
            </a:pPr>
            <a:endParaRPr lang="en-US" sz="28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Ownership of </a:t>
            </a:r>
            <a:r>
              <a:rPr lang="en-US" sz="2800" b="1" u="sng" dirty="0" smtClean="0">
                <a:latin typeface="Bodoni SvtyTwo ITC TT-Book" pitchFamily="32" charset="0"/>
              </a:rPr>
              <a:t>land</a:t>
            </a:r>
            <a:r>
              <a:rPr lang="en-US" sz="2800" dirty="0" smtClean="0">
                <a:latin typeface="Bodoni SvtyTwo ITC TT-Book" pitchFamily="32" charset="0"/>
              </a:rPr>
              <a:t>, including all </a:t>
            </a:r>
            <a:r>
              <a:rPr lang="en-US" sz="2800" b="1" u="sng" dirty="0" smtClean="0">
                <a:latin typeface="Bodoni SvtyTwo ITC TT-Book" pitchFamily="32" charset="0"/>
              </a:rPr>
              <a:t>resources</a:t>
            </a:r>
            <a:r>
              <a:rPr lang="en-US" sz="2800" dirty="0" smtClean="0">
                <a:latin typeface="Bodoni SvtyTwo ITC TT-Book" pitchFamily="32" charset="0"/>
              </a:rPr>
              <a:t>, fishing &amp; hunting rights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b="1" dirty="0" smtClean="0">
              <a:latin typeface="Bodoni SvtyTwo ITC TT-Book" pitchFamily="32" charset="0"/>
            </a:endParaRPr>
          </a:p>
        </p:txBody>
      </p:sp>
      <p:pic>
        <p:nvPicPr>
          <p:cNvPr id="4198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38600" y="2087563"/>
            <a:ext cx="4953000" cy="3235325"/>
          </a:xfrm>
          <a:noFill/>
        </p:spPr>
      </p:pic>
    </p:spTree>
    <p:extLst>
      <p:ext uri="{BB962C8B-B14F-4D97-AF65-F5344CB8AC3E}">
        <p14:creationId xmlns:p14="http://schemas.microsoft.com/office/powerpoint/2010/main" val="30743729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2" charset="0"/>
              </a:rPr>
              <a:t>Nunavut</a:t>
            </a:r>
          </a:p>
        </p:txBody>
      </p:sp>
      <p:pic>
        <p:nvPicPr>
          <p:cNvPr id="4403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0" y="1066800"/>
            <a:ext cx="5424488" cy="3598863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403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4876800"/>
            <a:ext cx="77724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b="1" dirty="0" smtClean="0">
                <a:latin typeface="Bodoni SvtyTwo ITC TT-Book" pitchFamily="32" charset="0"/>
              </a:rPr>
              <a:t>1999: </a:t>
            </a:r>
            <a:r>
              <a:rPr lang="en-US" sz="2600" dirty="0" smtClean="0">
                <a:latin typeface="Bodoni SvtyTwo ITC TT-Book" pitchFamily="32" charset="0"/>
              </a:rPr>
              <a:t>creation of </a:t>
            </a:r>
            <a:r>
              <a:rPr lang="en-US" sz="2600" b="1" u="sng" dirty="0" smtClean="0">
                <a:latin typeface="Bodoni SvtyTwo ITC TT-Book" pitchFamily="32" charset="0"/>
              </a:rPr>
              <a:t>new</a:t>
            </a:r>
            <a:r>
              <a:rPr lang="en-US" sz="2600" dirty="0" smtClean="0">
                <a:latin typeface="Bodoni SvtyTwo ITC TT-Book" pitchFamily="32" charset="0"/>
              </a:rPr>
              <a:t> territory – </a:t>
            </a:r>
            <a:r>
              <a:rPr lang="en-US" sz="2600" b="1" u="sng" dirty="0" smtClean="0">
                <a:latin typeface="Bodoni SvtyTwo ITC TT-Book" pitchFamily="32" charset="0"/>
              </a:rPr>
              <a:t>largest</a:t>
            </a:r>
            <a:r>
              <a:rPr lang="en-US" sz="2600" dirty="0" smtClean="0">
                <a:latin typeface="Bodoni SvtyTwo ITC TT-Book" pitchFamily="32" charset="0"/>
              </a:rPr>
              <a:t> treaty negotiated in Canada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Bodoni SvtyTwo ITC TT-Book" pitchFamily="32" charset="0"/>
              </a:rPr>
              <a:t>Gave </a:t>
            </a:r>
            <a:r>
              <a:rPr lang="en-US" sz="2600" b="1" u="sng" dirty="0" smtClean="0">
                <a:latin typeface="Bodoni SvtyTwo ITC TT-Book" pitchFamily="32" charset="0"/>
              </a:rPr>
              <a:t>Inuit</a:t>
            </a:r>
            <a:r>
              <a:rPr lang="en-US" sz="2600" dirty="0" smtClean="0">
                <a:latin typeface="Bodoni SvtyTwo ITC TT-Book" pitchFamily="32" charset="0"/>
              </a:rPr>
              <a:t> people</a:t>
            </a:r>
            <a:r>
              <a:rPr lang="en-US" sz="2600" b="1" dirty="0" smtClean="0">
                <a:latin typeface="Bodoni SvtyTwo ITC TT-Book" pitchFamily="32" charset="0"/>
              </a:rPr>
              <a:t> </a:t>
            </a:r>
            <a:r>
              <a:rPr lang="en-US" sz="2600" b="1" u="sng" dirty="0" smtClean="0">
                <a:latin typeface="Bodoni SvtyTwo ITC TT-Book" pitchFamily="32" charset="0"/>
              </a:rPr>
              <a:t>political control 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Bodoni SvtyTwo ITC TT-Book" pitchFamily="32" charset="0"/>
              </a:rPr>
              <a:t>Inuit comprise approx. </a:t>
            </a:r>
            <a:r>
              <a:rPr lang="en-US" sz="2600" b="1" dirty="0" smtClean="0">
                <a:latin typeface="Bodoni SvtyTwo ITC TT-Book" pitchFamily="32" charset="0"/>
              </a:rPr>
              <a:t>84% of the population</a:t>
            </a:r>
            <a:endParaRPr lang="en-US" sz="2000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b="1" dirty="0" smtClean="0">
              <a:latin typeface="Bodoni SvtyTwo ITC TT-Book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7193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696200" cy="8382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2" charset="0"/>
              </a:rPr>
              <a:t>The White Paper of 1969</a:t>
            </a:r>
          </a:p>
        </p:txBody>
      </p:sp>
      <p:pic>
        <p:nvPicPr>
          <p:cNvPr id="512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943100"/>
            <a:ext cx="4876800" cy="3643313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181600" y="908720"/>
            <a:ext cx="3134816" cy="518728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Issued by P.M. Pierre Trudeau and Indian Affairs Minister Jean Chretien </a:t>
            </a:r>
            <a:endParaRPr lang="en-US" sz="2800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Proposed </a:t>
            </a:r>
            <a:r>
              <a:rPr lang="en-US" sz="2800" b="1" dirty="0" smtClean="0">
                <a:latin typeface="Bodoni SvtyTwo ITC TT-Book" pitchFamily="32" charset="0"/>
              </a:rPr>
              <a:t>dramatic</a:t>
            </a:r>
            <a:r>
              <a:rPr lang="en-US" sz="2800" dirty="0" smtClean="0">
                <a:latin typeface="Bodoni SvtyTwo ITC TT-Book" pitchFamily="32" charset="0"/>
              </a:rPr>
              <a:t> changes to lives of </a:t>
            </a:r>
            <a:r>
              <a:rPr lang="en-US" sz="2800" b="1" dirty="0" smtClean="0">
                <a:latin typeface="Bodoni SvtyTwo ITC TT-Book" pitchFamily="32" charset="0"/>
              </a:rPr>
              <a:t>Aboriginal people</a:t>
            </a:r>
          </a:p>
        </p:txBody>
      </p:sp>
    </p:spTree>
    <p:extLst>
      <p:ext uri="{BB962C8B-B14F-4D97-AF65-F5344CB8AC3E}">
        <p14:creationId xmlns:p14="http://schemas.microsoft.com/office/powerpoint/2010/main" val="160362722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2" charset="0"/>
              </a:rPr>
              <a:t>The White Paper of 1969</a:t>
            </a:r>
          </a:p>
        </p:txBody>
      </p:sp>
      <p:pic>
        <p:nvPicPr>
          <p:cNvPr id="6149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133600"/>
            <a:ext cx="4876800" cy="321627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410200" y="1905000"/>
            <a:ext cx="3124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 b="1" dirty="0" smtClean="0">
                <a:latin typeface="Bodoni SvtyTwo ITC TT-Book" pitchFamily="32" charset="0"/>
              </a:rPr>
              <a:t>Repeal Indian Act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b="1" dirty="0" smtClean="0">
                <a:latin typeface="Bodoni SvtyTwo ITC TT-Book" pitchFamily="32" charset="0"/>
              </a:rPr>
              <a:t>End “special status”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b="1" dirty="0" smtClean="0">
                <a:latin typeface="Bodoni SvtyTwo ITC TT-Book" pitchFamily="32" charset="0"/>
              </a:rPr>
              <a:t>Assimilation</a:t>
            </a:r>
          </a:p>
          <a:p>
            <a:pPr lvl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Believed this would lead to </a:t>
            </a:r>
            <a:r>
              <a:rPr lang="en-US" sz="2800" b="1" dirty="0" smtClean="0">
                <a:latin typeface="Bodoni SvtyTwo ITC TT-Book" pitchFamily="32" charset="0"/>
              </a:rPr>
              <a:t>fewer </a:t>
            </a:r>
            <a:r>
              <a:rPr lang="en-US" sz="2800" b="1" dirty="0" smtClean="0">
                <a:latin typeface="Bodoni SvtyTwo ITC TT-Book" pitchFamily="32" charset="0"/>
              </a:rPr>
              <a:t>problems</a:t>
            </a:r>
            <a:endParaRPr lang="en-US" sz="2800" dirty="0" smtClean="0">
              <a:latin typeface="Bodoni SvtyTwo ITC TT-Book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8484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Bodoni SvtyTwo ITC TT-Book" pitchFamily="32" charset="0"/>
              </a:rPr>
              <a:t>The </a:t>
            </a:r>
            <a:r>
              <a:rPr lang="en-US" b="1" dirty="0" smtClean="0">
                <a:latin typeface="Bodoni SvtyTwo ITC TT-Book" pitchFamily="32" charset="0"/>
              </a:rPr>
              <a:t>Red Paper</a:t>
            </a:r>
            <a:endParaRPr lang="en-US" b="1" dirty="0" smtClean="0">
              <a:latin typeface="Bodoni SvtyTwo ITC TT-Book" pitchFamily="32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3528" y="1052736"/>
            <a:ext cx="7848872" cy="554461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The White Paper was r</a:t>
            </a:r>
            <a:r>
              <a:rPr lang="en-US" sz="2800" b="1" dirty="0" smtClean="0">
                <a:latin typeface="Bodoni SvtyTwo ITC TT-Book" pitchFamily="32" charset="0"/>
              </a:rPr>
              <a:t>ejected </a:t>
            </a:r>
            <a:r>
              <a:rPr lang="en-US" sz="2800" b="1" dirty="0" smtClean="0">
                <a:latin typeface="Bodoni SvtyTwo ITC TT-Book" pitchFamily="32" charset="0"/>
              </a:rPr>
              <a:t>by the aboriginal </a:t>
            </a:r>
            <a:r>
              <a:rPr lang="en-US" sz="2800" b="1" dirty="0" smtClean="0">
                <a:latin typeface="Bodoni SvtyTwo ITC TT-Book" pitchFamily="32" charset="0"/>
              </a:rPr>
              <a:t>community</a:t>
            </a:r>
          </a:p>
          <a:p>
            <a:pPr eaLnBrk="1" hangingPunct="1">
              <a:lnSpc>
                <a:spcPct val="90000"/>
              </a:lnSpc>
            </a:pPr>
            <a:endParaRPr lang="en-US" sz="2800" b="1" dirty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The </a:t>
            </a:r>
            <a:r>
              <a:rPr lang="en-US" sz="2800" b="1" dirty="0" smtClean="0">
                <a:latin typeface="Bodoni SvtyTwo ITC TT-Book" pitchFamily="32" charset="0"/>
              </a:rPr>
              <a:t>National Indian Brotherhood</a:t>
            </a:r>
            <a:r>
              <a:rPr lang="en-US" sz="2800" dirty="0" smtClean="0">
                <a:latin typeface="Bodoni SvtyTwo ITC TT-Book" pitchFamily="32" charset="0"/>
              </a:rPr>
              <a:t> issued the </a:t>
            </a:r>
            <a:r>
              <a:rPr lang="en-US" sz="2800" b="1" dirty="0" smtClean="0">
                <a:latin typeface="Bodoni SvtyTwo ITC TT-Book" pitchFamily="32" charset="0"/>
              </a:rPr>
              <a:t>Red Paper</a:t>
            </a:r>
            <a:r>
              <a:rPr lang="en-US" sz="2800" dirty="0" smtClean="0">
                <a:latin typeface="Bodoni SvtyTwo ITC TT-Book" pitchFamily="32" charset="0"/>
              </a:rPr>
              <a:t> and demanded </a:t>
            </a:r>
            <a:r>
              <a:rPr lang="en-US" sz="2800" b="1" dirty="0" smtClean="0">
                <a:latin typeface="Bodoni SvtyTwo ITC TT-Book" pitchFamily="32" charset="0"/>
              </a:rPr>
              <a:t>Self Government</a:t>
            </a:r>
          </a:p>
          <a:p>
            <a:pPr lvl="1">
              <a:lnSpc>
                <a:spcPct val="90000"/>
              </a:lnSpc>
            </a:pPr>
            <a:r>
              <a:rPr lang="en-US" sz="2600" dirty="0" smtClean="0">
                <a:latin typeface="Bodoni SvtyTwo ITC TT-Book" pitchFamily="32" charset="0"/>
              </a:rPr>
              <a:t>The right to </a:t>
            </a:r>
            <a:r>
              <a:rPr lang="en-US" sz="2600" b="1" dirty="0" smtClean="0">
                <a:latin typeface="Bodoni SvtyTwo ITC TT-Book" pitchFamily="32" charset="0"/>
              </a:rPr>
              <a:t>control</a:t>
            </a:r>
            <a:r>
              <a:rPr lang="en-US" sz="2600" dirty="0" smtClean="0">
                <a:latin typeface="Bodoni SvtyTwo ITC TT-Book" pitchFamily="32" charset="0"/>
              </a:rPr>
              <a:t> their own affairs</a:t>
            </a:r>
            <a:endParaRPr lang="en-US" sz="26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In </a:t>
            </a:r>
            <a:r>
              <a:rPr lang="en-US" sz="2800" b="1" dirty="0" smtClean="0">
                <a:latin typeface="Bodoni SvtyTwo ITC TT-Book" pitchFamily="32" charset="0"/>
              </a:rPr>
              <a:t>1971</a:t>
            </a:r>
            <a:r>
              <a:rPr lang="en-US" sz="2800" dirty="0" smtClean="0">
                <a:latin typeface="Bodoni SvtyTwo ITC TT-Book" pitchFamily="32" charset="0"/>
              </a:rPr>
              <a:t> the “White </a:t>
            </a:r>
            <a:r>
              <a:rPr lang="en-US" sz="2800" dirty="0" smtClean="0">
                <a:latin typeface="Bodoni SvtyTwo ITC TT-Book" pitchFamily="32" charset="0"/>
              </a:rPr>
              <a:t>Paper” </a:t>
            </a:r>
            <a:r>
              <a:rPr lang="en-US" sz="2800" dirty="0" smtClean="0">
                <a:latin typeface="Bodoni SvtyTwo ITC TT-Book" pitchFamily="32" charset="0"/>
              </a:rPr>
              <a:t>was withdrawn</a:t>
            </a:r>
          </a:p>
          <a:p>
            <a:pPr marL="114300" indent="0" eaLnBrk="1" hangingPunct="1">
              <a:lnSpc>
                <a:spcPct val="90000"/>
              </a:lnSpc>
              <a:buNone/>
            </a:pPr>
            <a:endParaRPr lang="en-US" sz="2800" dirty="0">
              <a:latin typeface="Bodoni SvtyTwo ITC TT-Book" pitchFamily="32" charset="0"/>
            </a:endParaRPr>
          </a:p>
          <a:p>
            <a:pPr marL="114300" indent="0" algn="ctr">
              <a:lnSpc>
                <a:spcPct val="90000"/>
              </a:lnSpc>
              <a:buNone/>
            </a:pPr>
            <a:r>
              <a:rPr lang="en-US" sz="2800" dirty="0">
                <a:latin typeface="Bodoni SvtyTwo ITC TT-Book" pitchFamily="32" charset="0"/>
                <a:hlinkClick r:id="rId3"/>
              </a:rPr>
              <a:t>http://</a:t>
            </a:r>
            <a:r>
              <a:rPr lang="en-US" sz="2800" dirty="0" smtClean="0">
                <a:latin typeface="Bodoni SvtyTwo ITC TT-Book" pitchFamily="32" charset="0"/>
                <a:hlinkClick r:id="rId3"/>
              </a:rPr>
              <a:t>www.youtube.com/watch?v=dyjcS-00Izk</a:t>
            </a:r>
            <a:r>
              <a:rPr lang="en-US" sz="2800" dirty="0" smtClean="0">
                <a:latin typeface="Bodoni SvtyTwo ITC TT-Book" pitchFamily="32" charset="0"/>
              </a:rPr>
              <a:t> </a:t>
            </a:r>
            <a:endParaRPr lang="en-US" sz="2800" dirty="0" smtClean="0">
              <a:latin typeface="Bodoni SvtyTwo ITC TT-Book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93023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2" charset="0"/>
              </a:rPr>
              <a:t>Protests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95400"/>
            <a:ext cx="3962400" cy="5334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latin typeface="Bodoni SvtyTwo ITC TT-Book" pitchFamily="32" charset="0"/>
              </a:rPr>
              <a:t>In the 1990’s</a:t>
            </a:r>
            <a:r>
              <a:rPr lang="en-US" sz="2800" dirty="0">
                <a:latin typeface="Bodoni SvtyTwo ITC TT-Book" pitchFamily="32" charset="0"/>
              </a:rPr>
              <a:t> </a:t>
            </a:r>
            <a:r>
              <a:rPr lang="en-US" sz="2800" dirty="0" smtClean="0">
                <a:latin typeface="Bodoni SvtyTwo ITC TT-Book" pitchFamily="32" charset="0"/>
              </a:rPr>
              <a:t>there were</a:t>
            </a:r>
            <a:r>
              <a:rPr lang="en-US" sz="2800" dirty="0" smtClean="0">
                <a:latin typeface="Bodoni SvtyTwo ITC TT-Book" pitchFamily="32" charset="0"/>
              </a:rPr>
              <a:t> </a:t>
            </a:r>
            <a:r>
              <a:rPr lang="en-US" sz="2800" dirty="0" smtClean="0">
                <a:latin typeface="Bodoni SvtyTwo ITC TT-Book" pitchFamily="32" charset="0"/>
              </a:rPr>
              <a:t>growing rates of poverty, addiction &amp; suicide on </a:t>
            </a:r>
            <a:r>
              <a:rPr lang="en-US" sz="2800" dirty="0" smtClean="0">
                <a:latin typeface="Bodoni SvtyTwo ITC TT-Book" pitchFamily="32" charset="0"/>
              </a:rPr>
              <a:t>reserves</a:t>
            </a:r>
          </a:p>
          <a:p>
            <a:pPr eaLnBrk="1" hangingPunct="1"/>
            <a:endParaRPr lang="en-US" sz="2800" dirty="0" smtClean="0">
              <a:latin typeface="Bodoni SvtyTwo ITC TT-Book" pitchFamily="32" charset="0"/>
            </a:endParaRPr>
          </a:p>
          <a:p>
            <a:pPr eaLnBrk="1" hangingPunct="1"/>
            <a:r>
              <a:rPr lang="en-US" sz="2800" dirty="0" smtClean="0">
                <a:latin typeface="Bodoni SvtyTwo ITC TT-Book" pitchFamily="32" charset="0"/>
              </a:rPr>
              <a:t>Land claim negotiations </a:t>
            </a:r>
            <a:r>
              <a:rPr lang="en-US" sz="2800" dirty="0" smtClean="0">
                <a:latin typeface="Bodoni SvtyTwo ITC TT-Book" pitchFamily="32" charset="0"/>
              </a:rPr>
              <a:t>were moving slowly</a:t>
            </a:r>
          </a:p>
          <a:p>
            <a:pPr eaLnBrk="1" hangingPunct="1"/>
            <a:endParaRPr lang="en-US" sz="2800" dirty="0" smtClean="0">
              <a:latin typeface="Bodoni SvtyTwo ITC TT-Book" pitchFamily="32" charset="0"/>
            </a:endParaRPr>
          </a:p>
          <a:p>
            <a:pPr eaLnBrk="1" hangingPunct="1"/>
            <a:r>
              <a:rPr lang="en-US" sz="2800" dirty="0" smtClean="0">
                <a:latin typeface="Bodoni SvtyTwo ITC TT-Book" pitchFamily="32" charset="0"/>
              </a:rPr>
              <a:t>Protests </a:t>
            </a:r>
            <a:r>
              <a:rPr lang="en-US" sz="2800" dirty="0" smtClean="0">
                <a:latin typeface="Bodoni SvtyTwo ITC TT-Book" pitchFamily="32" charset="0"/>
              </a:rPr>
              <a:t>were organized</a:t>
            </a:r>
            <a:endParaRPr lang="en-US" sz="2800" dirty="0" smtClean="0">
              <a:latin typeface="Bodoni SvtyTwo ITC TT-Book" pitchFamily="32" charset="0"/>
            </a:endParaRPr>
          </a:p>
          <a:p>
            <a:pPr eaLnBrk="1" hangingPunct="1">
              <a:buFontTx/>
              <a:buNone/>
            </a:pPr>
            <a:endParaRPr lang="en-US" sz="2800" dirty="0" smtClean="0">
              <a:latin typeface="Bodoni SvtyTwo ITC TT-Book" pitchFamily="32" charset="0"/>
            </a:endParaRPr>
          </a:p>
          <a:p>
            <a:pPr eaLnBrk="1" hangingPunct="1"/>
            <a:endParaRPr lang="en-US" sz="2800" dirty="0" smtClean="0">
              <a:latin typeface="Bodoni SvtyTwo ITC TT-Book" pitchFamily="32" charset="0"/>
            </a:endParaRPr>
          </a:p>
        </p:txBody>
      </p:sp>
      <p:pic>
        <p:nvPicPr>
          <p:cNvPr id="2150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011238"/>
            <a:ext cx="4319588" cy="5389562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0462785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2" charset="0"/>
              </a:rPr>
              <a:t>Oka, Quebec (1990)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3886200" cy="5029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Town officials decided to expand a 9-hole </a:t>
            </a:r>
            <a:r>
              <a:rPr lang="en-US" sz="2800" b="1" u="sng" dirty="0" smtClean="0">
                <a:latin typeface="Bodoni SvtyTwo ITC TT-Book" pitchFamily="32" charset="0"/>
              </a:rPr>
              <a:t>golf</a:t>
            </a:r>
            <a:r>
              <a:rPr lang="en-US" sz="2800" dirty="0" smtClean="0">
                <a:latin typeface="Bodoni SvtyTwo ITC TT-Book" pitchFamily="32" charset="0"/>
              </a:rPr>
              <a:t> </a:t>
            </a:r>
            <a:r>
              <a:rPr lang="en-US" sz="2800" dirty="0" smtClean="0">
                <a:latin typeface="Bodoni SvtyTwo ITC TT-Book" pitchFamily="32" charset="0"/>
              </a:rPr>
              <a:t>course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Would impact </a:t>
            </a:r>
            <a:r>
              <a:rPr lang="en-US" sz="2800" b="1" u="sng" dirty="0" smtClean="0">
                <a:latin typeface="Bodoni SvtyTwo ITC TT-Book" pitchFamily="32" charset="0"/>
              </a:rPr>
              <a:t>sacred</a:t>
            </a:r>
            <a:r>
              <a:rPr lang="en-US" sz="2800" dirty="0" smtClean="0">
                <a:latin typeface="Bodoni SvtyTwo ITC TT-Book" pitchFamily="32" charset="0"/>
              </a:rPr>
              <a:t> Mohawk </a:t>
            </a:r>
            <a:r>
              <a:rPr lang="en-US" sz="2800" dirty="0" smtClean="0">
                <a:latin typeface="Bodoni SvtyTwo ITC TT-Book" pitchFamily="32" charset="0"/>
              </a:rPr>
              <a:t>land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Mohawks set up </a:t>
            </a:r>
            <a:r>
              <a:rPr lang="en-US" sz="2800" b="1" u="sng" dirty="0" smtClean="0">
                <a:latin typeface="Bodoni SvtyTwo ITC TT-Book" pitchFamily="32" charset="0"/>
              </a:rPr>
              <a:t>blockades</a:t>
            </a:r>
            <a:r>
              <a:rPr lang="en-US" sz="2800" b="1" dirty="0" smtClean="0">
                <a:latin typeface="Bodoni SvtyTwo ITC TT-Book" pitchFamily="32" charset="0"/>
              </a:rPr>
              <a:t> </a:t>
            </a:r>
            <a:r>
              <a:rPr lang="en-US" sz="2800" dirty="0" smtClean="0">
                <a:latin typeface="Bodoni SvtyTwo ITC TT-Book" pitchFamily="32" charset="0"/>
              </a:rPr>
              <a:t>of major roads for</a:t>
            </a:r>
            <a:r>
              <a:rPr lang="en-US" sz="2800" b="1" dirty="0" smtClean="0">
                <a:latin typeface="Bodoni SvtyTwo ITC TT-Book" pitchFamily="32" charset="0"/>
              </a:rPr>
              <a:t> </a:t>
            </a:r>
            <a:r>
              <a:rPr lang="en-US" sz="2800" b="1" u="sng" dirty="0" smtClean="0">
                <a:latin typeface="Bodoni SvtyTwo ITC TT-Book" pitchFamily="32" charset="0"/>
              </a:rPr>
              <a:t>6 months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b="1" dirty="0" smtClean="0">
              <a:latin typeface="Bodoni SvtyTwo ITC TT-Book" pitchFamily="32" charset="0"/>
            </a:endParaRPr>
          </a:p>
        </p:txBody>
      </p:sp>
      <p:pic>
        <p:nvPicPr>
          <p:cNvPr id="6" name="Content Placeholder 5" descr="Oka2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40" r="-18440"/>
          <a:stretch>
            <a:fillRect/>
          </a:stretch>
        </p:blipFill>
        <p:spPr>
          <a:xfrm>
            <a:off x="3707904" y="980728"/>
            <a:ext cx="5105400" cy="5513387"/>
          </a:xfrm>
        </p:spPr>
      </p:pic>
    </p:spTree>
    <p:extLst>
      <p:ext uri="{BB962C8B-B14F-4D97-AF65-F5344CB8AC3E}">
        <p14:creationId xmlns:p14="http://schemas.microsoft.com/office/powerpoint/2010/main" val="26663257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2" charset="0"/>
              </a:rPr>
              <a:t>Oka, Quebec (1990)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47800"/>
            <a:ext cx="37338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Mayor called in </a:t>
            </a:r>
            <a:r>
              <a:rPr lang="en-US" sz="2800" b="1" u="sng" dirty="0" smtClean="0">
                <a:latin typeface="Bodoni SvtyTwo ITC TT-Book" pitchFamily="32" charset="0"/>
              </a:rPr>
              <a:t>provincial</a:t>
            </a:r>
            <a:r>
              <a:rPr lang="en-US" sz="2800" dirty="0" smtClean="0">
                <a:latin typeface="Bodoni SvtyTwo ITC TT-Book" pitchFamily="32" charset="0"/>
              </a:rPr>
              <a:t> police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July 11:  </a:t>
            </a:r>
            <a:r>
              <a:rPr lang="en-US" sz="2800" b="1" u="sng" dirty="0" smtClean="0">
                <a:latin typeface="Bodoni SvtyTwo ITC TT-Book" pitchFamily="32" charset="0"/>
              </a:rPr>
              <a:t>officer </a:t>
            </a:r>
            <a:r>
              <a:rPr lang="en-US" sz="2800" dirty="0" smtClean="0">
                <a:latin typeface="Bodoni SvtyTwo ITC TT-Book" pitchFamily="32" charset="0"/>
              </a:rPr>
              <a:t>was </a:t>
            </a:r>
            <a:r>
              <a:rPr lang="en-US" sz="2800" b="1" u="sng" dirty="0" smtClean="0">
                <a:latin typeface="Bodoni SvtyTwo ITC TT-Book" pitchFamily="32" charset="0"/>
              </a:rPr>
              <a:t>killed</a:t>
            </a:r>
            <a:endParaRPr lang="en-US" sz="2800" b="1" u="sng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Daily violent </a:t>
            </a:r>
            <a:r>
              <a:rPr lang="en-US" sz="2800" b="1" u="sng" dirty="0" smtClean="0">
                <a:latin typeface="Bodoni SvtyTwo ITC TT-Book" pitchFamily="32" charset="0"/>
              </a:rPr>
              <a:t>confrontations </a:t>
            </a:r>
            <a:r>
              <a:rPr lang="en-US" sz="2800" dirty="0" smtClean="0">
                <a:latin typeface="Bodoni SvtyTwo ITC TT-Book" pitchFamily="32" charset="0"/>
              </a:rPr>
              <a:t>occurred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Premier </a:t>
            </a:r>
            <a:r>
              <a:rPr lang="en-US" sz="2800" b="1" u="sng" dirty="0" smtClean="0">
                <a:latin typeface="Bodoni SvtyTwo ITC TT-Book" pitchFamily="32" charset="0"/>
              </a:rPr>
              <a:t>Bourassa</a:t>
            </a:r>
            <a:r>
              <a:rPr lang="en-US" sz="2800" b="1" dirty="0" smtClean="0">
                <a:latin typeface="Bodoni SvtyTwo ITC TT-Book" pitchFamily="32" charset="0"/>
              </a:rPr>
              <a:t> </a:t>
            </a:r>
            <a:r>
              <a:rPr lang="en-US" sz="2800" dirty="0" smtClean="0">
                <a:latin typeface="Bodoni SvtyTwo ITC TT-Book" pitchFamily="32" charset="0"/>
              </a:rPr>
              <a:t>called in </a:t>
            </a:r>
            <a:r>
              <a:rPr lang="en-US" sz="2800" b="1" u="sng" dirty="0" smtClean="0">
                <a:latin typeface="Bodoni SvtyTwo ITC TT-Book" pitchFamily="32" charset="0"/>
              </a:rPr>
              <a:t>Canadian Forces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u="sng" dirty="0" smtClean="0">
                <a:latin typeface="Bodoni SvtyTwo ITC TT-Book" pitchFamily="32" charset="0"/>
              </a:rPr>
              <a:t>September</a:t>
            </a:r>
            <a:r>
              <a:rPr lang="en-US" sz="2800" b="1" dirty="0" smtClean="0">
                <a:latin typeface="Bodoni SvtyTwo ITC TT-Book" pitchFamily="32" charset="0"/>
              </a:rPr>
              <a:t>: </a:t>
            </a:r>
            <a:r>
              <a:rPr lang="en-US" sz="2800" dirty="0" smtClean="0">
                <a:latin typeface="Bodoni SvtyTwo ITC TT-Book" pitchFamily="32" charset="0"/>
              </a:rPr>
              <a:t>Standoff </a:t>
            </a:r>
            <a:r>
              <a:rPr lang="en-US" sz="2800" b="1" u="sng" dirty="0" smtClean="0">
                <a:latin typeface="Bodoni SvtyTwo ITC TT-Book" pitchFamily="32" charset="0"/>
              </a:rPr>
              <a:t>ended</a:t>
            </a:r>
          </a:p>
          <a:p>
            <a:pPr eaLnBrk="1" hangingPunct="1">
              <a:lnSpc>
                <a:spcPct val="90000"/>
              </a:lnSpc>
            </a:pPr>
            <a:endParaRPr lang="en-US" sz="28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 b="1" dirty="0" smtClean="0">
              <a:latin typeface="Bodoni SvtyTwo ITC TT-Book" pitchFamily="32" charset="0"/>
            </a:endParaRPr>
          </a:p>
        </p:txBody>
      </p:sp>
      <p:pic>
        <p:nvPicPr>
          <p:cNvPr id="2355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68725" y="1371600"/>
            <a:ext cx="4994275" cy="4760913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04232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Bodoni SvtyTwo ITC TT-Book" pitchFamily="32" charset="0"/>
              </a:rPr>
              <a:t>Oka, Quebec (1990)</a:t>
            </a:r>
          </a:p>
        </p:txBody>
      </p:sp>
      <p:pic>
        <p:nvPicPr>
          <p:cNvPr id="25607" name="Picture 7" descr="Oka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0" y="1625600"/>
            <a:ext cx="4876800" cy="32512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0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" y="4876800"/>
            <a:ext cx="77724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Bodoni SvtyTwo ITC TT-Book" pitchFamily="32" charset="0"/>
              </a:rPr>
              <a:t>Solution = federal gov’t </a:t>
            </a:r>
            <a:r>
              <a:rPr lang="en-US" sz="2800" b="1" u="sng" dirty="0" smtClean="0">
                <a:latin typeface="Bodoni SvtyTwo ITC TT-Book" pitchFamily="32" charset="0"/>
              </a:rPr>
              <a:t>bought</a:t>
            </a:r>
            <a:r>
              <a:rPr lang="en-US" sz="2800" dirty="0" smtClean="0">
                <a:latin typeface="Bodoni SvtyTwo ITC TT-Book" pitchFamily="32" charset="0"/>
              </a:rPr>
              <a:t> land, negotiated </a:t>
            </a:r>
            <a:r>
              <a:rPr lang="en-US" sz="2800" b="1" u="sng" dirty="0" smtClean="0">
                <a:latin typeface="Bodoni SvtyTwo ITC TT-Book" pitchFamily="32" charset="0"/>
              </a:rPr>
              <a:t>transfer</a:t>
            </a:r>
            <a:r>
              <a:rPr lang="en-US" sz="2800" dirty="0" smtClean="0">
                <a:latin typeface="Bodoni SvtyTwo ITC TT-Book" pitchFamily="32" charset="0"/>
              </a:rPr>
              <a:t> to </a:t>
            </a:r>
            <a:r>
              <a:rPr lang="en-US" sz="2800" dirty="0" err="1" smtClean="0">
                <a:latin typeface="Bodoni SvtyTwo ITC TT-Book" pitchFamily="32" charset="0"/>
              </a:rPr>
              <a:t>Kanesatake</a:t>
            </a:r>
            <a:r>
              <a:rPr lang="en-US" sz="2800" dirty="0" smtClean="0">
                <a:latin typeface="Bodoni SvtyTwo ITC TT-Book" pitchFamily="32" charset="0"/>
              </a:rPr>
              <a:t> First Nation</a:t>
            </a:r>
            <a:endParaRPr lang="en-US" sz="2000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b="1" dirty="0" smtClean="0">
              <a:latin typeface="Bodoni SvtyTwo ITC TT-Book" pitchFamily="32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b="1" dirty="0" smtClean="0">
              <a:latin typeface="Bodoni SvtyTwo ITC TT-Book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0191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Bodoni SvtyTwo ITC TT-Book" pitchFamily="32" charset="0"/>
              </a:rPr>
              <a:t>Self-government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371600"/>
            <a:ext cx="4038600" cy="51816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sz="3000" dirty="0" smtClean="0">
                <a:latin typeface="Bodoni SvtyTwo ITC TT-Book" pitchFamily="32" charset="0"/>
              </a:rPr>
              <a:t>1982</a:t>
            </a:r>
            <a:r>
              <a:rPr lang="en-US" sz="3000" b="1" dirty="0" smtClean="0">
                <a:latin typeface="Bodoni SvtyTwo ITC TT-Book" pitchFamily="32" charset="0"/>
              </a:rPr>
              <a:t>:  </a:t>
            </a:r>
            <a:r>
              <a:rPr lang="en-US" sz="3000" b="1" u="sng" dirty="0" smtClean="0">
                <a:latin typeface="Bodoni SvtyTwo ITC TT-Book" pitchFamily="32" charset="0"/>
              </a:rPr>
              <a:t>Assembly of First </a:t>
            </a:r>
            <a:r>
              <a:rPr lang="en-US" sz="3000" b="1" u="sng" dirty="0" smtClean="0">
                <a:latin typeface="Bodoni SvtyTwo ITC TT-Book" pitchFamily="32" charset="0"/>
              </a:rPr>
              <a:t>Nations</a:t>
            </a:r>
            <a:r>
              <a:rPr lang="en-US" sz="3000" b="1" dirty="0" smtClean="0">
                <a:latin typeface="Bodoni SvtyTwo ITC TT-Book" pitchFamily="32" charset="0"/>
              </a:rPr>
              <a:t> </a:t>
            </a:r>
            <a:r>
              <a:rPr lang="en-US" sz="3000" dirty="0" smtClean="0">
                <a:latin typeface="Bodoni SvtyTwo ITC TT-Book" pitchFamily="32" charset="0"/>
              </a:rPr>
              <a:t>was created</a:t>
            </a:r>
            <a:endParaRPr lang="en-US" sz="3000" dirty="0" smtClean="0">
              <a:latin typeface="Bodoni SvtyTwo ITC TT-Book" pitchFamily="32" charset="0"/>
            </a:endParaRPr>
          </a:p>
          <a:p>
            <a:pPr eaLnBrk="1" hangingPunct="1"/>
            <a:r>
              <a:rPr lang="en-US" sz="3000" dirty="0" smtClean="0">
                <a:latin typeface="Bodoni SvtyTwo ITC TT-Book" pitchFamily="32" charset="0"/>
              </a:rPr>
              <a:t>Purpose: to </a:t>
            </a:r>
            <a:r>
              <a:rPr lang="en-US" sz="3000" b="1" u="sng" dirty="0" smtClean="0">
                <a:latin typeface="Bodoni SvtyTwo ITC TT-Book" pitchFamily="32" charset="0"/>
              </a:rPr>
              <a:t>represent</a:t>
            </a:r>
            <a:r>
              <a:rPr lang="en-US" sz="3000" dirty="0" smtClean="0">
                <a:latin typeface="Bodoni SvtyTwo ITC TT-Book" pitchFamily="32" charset="0"/>
              </a:rPr>
              <a:t> Aboriginal peoples in dealings w/ </a:t>
            </a:r>
            <a:r>
              <a:rPr lang="en-US" sz="3000" b="1" u="sng" dirty="0" smtClean="0">
                <a:latin typeface="Bodoni SvtyTwo ITC TT-Book" pitchFamily="32" charset="0"/>
              </a:rPr>
              <a:t>gov</a:t>
            </a:r>
            <a:r>
              <a:rPr lang="en-US" sz="3000" b="1" u="sng" dirty="0" smtClean="0">
                <a:latin typeface="Bodoni SvtyTwo ITC TT-Book" pitchFamily="32" charset="0"/>
              </a:rPr>
              <a:t>ernment</a:t>
            </a:r>
            <a:endParaRPr lang="en-US" sz="3000" b="1" u="sng" dirty="0" smtClean="0">
              <a:latin typeface="Bodoni SvtyTwo ITC TT-Book" pitchFamily="32" charset="0"/>
            </a:endParaRPr>
          </a:p>
          <a:p>
            <a:pPr eaLnBrk="1" hangingPunct="1"/>
            <a:r>
              <a:rPr lang="en-US" sz="3000" dirty="0" smtClean="0">
                <a:latin typeface="Bodoni SvtyTwo ITC TT-Book" pitchFamily="32" charset="0"/>
              </a:rPr>
              <a:t>Goal:  </a:t>
            </a:r>
            <a:r>
              <a:rPr lang="en-US" sz="3000" dirty="0" smtClean="0">
                <a:latin typeface="Bodoni SvtyTwo ITC TT-Book" pitchFamily="32" charset="0"/>
              </a:rPr>
              <a:t>Aboriginal groups </a:t>
            </a:r>
            <a:r>
              <a:rPr lang="en-US" sz="3000" dirty="0" smtClean="0">
                <a:latin typeface="Bodoni SvtyTwo ITC TT-Book" pitchFamily="32" charset="0"/>
              </a:rPr>
              <a:t>becoming responsible for:  </a:t>
            </a:r>
            <a:r>
              <a:rPr lang="en-US" sz="3000" b="1" u="sng" dirty="0" smtClean="0">
                <a:latin typeface="Bodoni SvtyTwo ITC TT-Book" pitchFamily="32" charset="0"/>
              </a:rPr>
              <a:t>policing</a:t>
            </a:r>
            <a:r>
              <a:rPr lang="en-US" sz="3000" b="1" dirty="0" smtClean="0">
                <a:latin typeface="Bodoni SvtyTwo ITC TT-Book" pitchFamily="32" charset="0"/>
              </a:rPr>
              <a:t>, </a:t>
            </a:r>
            <a:r>
              <a:rPr lang="en-US" sz="3000" b="1" u="sng" dirty="0" smtClean="0">
                <a:latin typeface="Bodoni SvtyTwo ITC TT-Book" pitchFamily="32" charset="0"/>
              </a:rPr>
              <a:t>health care</a:t>
            </a:r>
            <a:r>
              <a:rPr lang="en-US" sz="3000" b="1" dirty="0" smtClean="0">
                <a:latin typeface="Bodoni SvtyTwo ITC TT-Book" pitchFamily="32" charset="0"/>
              </a:rPr>
              <a:t>, </a:t>
            </a:r>
            <a:r>
              <a:rPr lang="en-US" sz="3000" b="1" u="sng" dirty="0" smtClean="0">
                <a:latin typeface="Bodoni SvtyTwo ITC TT-Book" pitchFamily="32" charset="0"/>
              </a:rPr>
              <a:t>education</a:t>
            </a:r>
            <a:endParaRPr lang="en-US" sz="3000" u="sng" dirty="0" smtClean="0">
              <a:latin typeface="Bodoni SvtyTwo ITC TT-Book" pitchFamily="32" charset="0"/>
            </a:endParaRPr>
          </a:p>
          <a:p>
            <a:pPr eaLnBrk="1" hangingPunct="1"/>
            <a:endParaRPr lang="en-US" sz="3000" dirty="0" smtClean="0">
              <a:latin typeface="Bodoni SvtyTwo ITC TT-Book" pitchFamily="32" charset="0"/>
            </a:endParaRPr>
          </a:p>
          <a:p>
            <a:pPr eaLnBrk="1" hangingPunct="1">
              <a:buFontTx/>
              <a:buNone/>
            </a:pPr>
            <a:endParaRPr lang="en-US" sz="3000" b="1" dirty="0" smtClean="0">
              <a:latin typeface="Bodoni SvtyTwo ITC TT-Book" pitchFamily="32" charset="0"/>
            </a:endParaRPr>
          </a:p>
          <a:p>
            <a:pPr eaLnBrk="1" hangingPunct="1"/>
            <a:endParaRPr lang="en-US" sz="3000" b="1" dirty="0" smtClean="0">
              <a:latin typeface="Bodoni SvtyTwo ITC TT-Book" pitchFamily="32" charset="0"/>
            </a:endParaRPr>
          </a:p>
        </p:txBody>
      </p:sp>
      <p:pic>
        <p:nvPicPr>
          <p:cNvPr id="40964" name="Content Placeholder 6" descr="Shawn Atleo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2" r="-3772"/>
          <a:stretch>
            <a:fillRect/>
          </a:stretch>
        </p:blipFill>
        <p:spPr>
          <a:xfrm>
            <a:off x="4267200" y="981075"/>
            <a:ext cx="4876800" cy="5267325"/>
          </a:xfrm>
        </p:spPr>
      </p:pic>
      <p:sp>
        <p:nvSpPr>
          <p:cNvPr id="40965" name="TextBox 7"/>
          <p:cNvSpPr txBox="1">
            <a:spLocks noChangeArrowheads="1"/>
          </p:cNvSpPr>
          <p:nvPr/>
        </p:nvSpPr>
        <p:spPr bwMode="auto">
          <a:xfrm>
            <a:off x="5867400" y="6172200"/>
            <a:ext cx="1895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r>
              <a:rPr lang="en-US"/>
              <a:t>Shawn Atleo</a:t>
            </a:r>
          </a:p>
        </p:txBody>
      </p:sp>
    </p:spTree>
    <p:extLst>
      <p:ext uri="{BB962C8B-B14F-4D97-AF65-F5344CB8AC3E}">
        <p14:creationId xmlns:p14="http://schemas.microsoft.com/office/powerpoint/2010/main" val="8759965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62</TotalTime>
  <Words>303</Words>
  <Application>Microsoft Office PowerPoint</Application>
  <PresentationFormat>On-screen Show (4:3)</PresentationFormat>
  <Paragraphs>72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Adjacency</vt:lpstr>
      <vt:lpstr>Aboriginal Nations – Part Two</vt:lpstr>
      <vt:lpstr>The White Paper of 1969</vt:lpstr>
      <vt:lpstr>The White Paper of 1969</vt:lpstr>
      <vt:lpstr>The Red Paper</vt:lpstr>
      <vt:lpstr>Protests</vt:lpstr>
      <vt:lpstr>Oka, Quebec (1990)</vt:lpstr>
      <vt:lpstr>Oka, Quebec (1990)</vt:lpstr>
      <vt:lpstr>Oka, Quebec (1990)</vt:lpstr>
      <vt:lpstr>Self-government</vt:lpstr>
      <vt:lpstr>Nisga’a Treaty</vt:lpstr>
      <vt:lpstr>Nunavut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 </cp:lastModifiedBy>
  <cp:revision>23</cp:revision>
  <dcterms:created xsi:type="dcterms:W3CDTF">2011-10-30T00:05:47Z</dcterms:created>
  <dcterms:modified xsi:type="dcterms:W3CDTF">2011-10-30T18:03:06Z</dcterms:modified>
</cp:coreProperties>
</file>